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XqyXRAPTY0L5RHQXHTy7T7Fra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516666-C657-4E98-9A2D-F230C3EF27A4}">
  <a:tblStyle styleId="{1D516666-C657-4E98-9A2D-F230C3EF27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c5a3e888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c5a3e888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8c5a3e888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4.png"/><Relationship Id="rId13" Type="http://schemas.openxmlformats.org/officeDocument/2006/relationships/image" Target="../media/image32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1.gif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10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5636260" y="950466"/>
            <a:ext cx="6196330" cy="18221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CL" sz="3600">
                <a:latin typeface="Calibri"/>
                <a:ea typeface="Calibri"/>
                <a:cs typeface="Calibri"/>
                <a:sym typeface="Calibri"/>
              </a:rPr>
              <a:t>Ingeniería en Informática</a:t>
            </a:r>
            <a:br>
              <a:rPr b="1" lang="es-CL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3600">
                <a:latin typeface="Calibri"/>
                <a:ea typeface="Calibri"/>
                <a:cs typeface="Calibri"/>
                <a:sym typeface="Calibri"/>
              </a:rPr>
              <a:t>Sede Maipú</a:t>
            </a:r>
            <a:br>
              <a:rPr b="1" lang="es-CL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3600">
                <a:latin typeface="Calibri"/>
                <a:ea typeface="Calibri"/>
                <a:cs typeface="Calibri"/>
                <a:sym typeface="Calibri"/>
              </a:rPr>
              <a:t>2025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6096000" y="3240722"/>
            <a:ext cx="5736590" cy="3245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Docente: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Jorge Leopoldo Guzmán Bozo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Integrantes: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Natalia Melgarejo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Martín Ordoñez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José Caro</a:t>
            </a:r>
            <a:endParaRPr/>
          </a:p>
        </p:txBody>
      </p:sp>
      <p:pic>
        <p:nvPicPr>
          <p:cNvPr descr="Logotipo&#10;&#10;El contenido generado por IA puede ser incorrecto.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15" y="637857"/>
            <a:ext cx="5582285" cy="558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925" y="371793"/>
            <a:ext cx="2667000" cy="6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type="ctrTitle"/>
          </p:nvPr>
        </p:nvSpPr>
        <p:spPr>
          <a:xfrm>
            <a:off x="5735800" y="400050"/>
            <a:ext cx="60756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Tecnologías Del Desarrollo</a:t>
            </a:r>
            <a:endParaRPr/>
          </a:p>
        </p:txBody>
      </p:sp>
      <p:pic>
        <p:nvPicPr>
          <p:cNvPr descr="Icono&#10;&#10;El contenido generado por IA puede ser incorrecto."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1035050"/>
            <a:ext cx="4787900" cy="478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El contenido generado por IA puede ser incorrecto." id="227" name="Google Shape;2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203" y="4657407"/>
            <a:ext cx="2977797" cy="303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4023663" y="174850"/>
            <a:ext cx="2916600" cy="6403200"/>
          </a:xfrm>
          <a:prstGeom prst="roundRect">
            <a:avLst>
              <a:gd fmla="val 16667" name="adj"/>
            </a:avLst>
          </a:prstGeom>
          <a:solidFill>
            <a:srgbClr val="F2CDED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494523" y="174860"/>
            <a:ext cx="3369900" cy="6298500"/>
          </a:xfrm>
          <a:prstGeom prst="roundRect">
            <a:avLst>
              <a:gd fmla="val 16667" name="adj"/>
            </a:avLst>
          </a:prstGeom>
          <a:solidFill>
            <a:srgbClr val="F2CDED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7113925" y="310450"/>
            <a:ext cx="4647000" cy="6298500"/>
          </a:xfrm>
          <a:prstGeom prst="roundRect">
            <a:avLst>
              <a:gd fmla="val 16667" name="adj"/>
            </a:avLst>
          </a:prstGeom>
          <a:solidFill>
            <a:srgbClr val="F2CDED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onic (mobile app framework) - Wikipedia"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98" y="1639742"/>
            <a:ext cx="1538319" cy="52046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 txBox="1"/>
          <p:nvPr/>
        </p:nvSpPr>
        <p:spPr>
          <a:xfrm>
            <a:off x="676256" y="501790"/>
            <a:ext cx="28257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Arquitectura del Sistema</a:t>
            </a:r>
            <a:endParaRPr/>
          </a:p>
        </p:txBody>
      </p:sp>
      <p:pic>
        <p:nvPicPr>
          <p:cNvPr descr="Press Kit • Angular" id="237" name="Google Shape;23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2767" y="1486518"/>
            <a:ext cx="826884" cy="826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| Okoone" id="238" name="Google Shape;23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057" y="2100034"/>
            <a:ext cx="1980850" cy="1213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0,000 Users on Firebase Firestore | by Anthony Dito | Medium" id="239" name="Google Shape;2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744" y="3635132"/>
            <a:ext cx="1553465" cy="1540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authentication in Xamarin.Forms – Evgeny Zborovsky – Engineering  Manager | Former Microsoft MVP" id="240" name="Google Shape;24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700" y="4741000"/>
            <a:ext cx="1811275" cy="1359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El contenido generado por IA puede ser incorrecto." id="241" name="Google Shape;24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7692" y="3082362"/>
            <a:ext cx="1763559" cy="6932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 txBox="1"/>
          <p:nvPr/>
        </p:nvSpPr>
        <p:spPr>
          <a:xfrm>
            <a:off x="4114425" y="414675"/>
            <a:ext cx="282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Entorno de 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/>
          </a:p>
        </p:txBody>
      </p:sp>
      <p:pic>
        <p:nvPicPr>
          <p:cNvPr descr="Visual Studio Code - Descargar e instalar en Windows | Microsoft Store" id="243" name="Google Shape;24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78075" y="3226500"/>
            <a:ext cx="1034251" cy="1034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 Studio - Wikipedia, la enciclopedia libre" id="244" name="Google Shape;24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69696" y="4758691"/>
            <a:ext cx="1324500" cy="13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/>
        </p:nvSpPr>
        <p:spPr>
          <a:xfrm>
            <a:off x="7467276" y="589700"/>
            <a:ext cx="43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de Datos (Firestore)</a:t>
            </a:r>
            <a:endParaRPr b="1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8175767" y="1245667"/>
            <a:ext cx="28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NoSQL</a:t>
            </a:r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7889275" y="4776100"/>
            <a:ext cx="309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Reglas de seguridad con control de acc</a:t>
            </a:r>
            <a:r>
              <a:rPr b="0" i="1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1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por rol (user, tutor, admin).</a:t>
            </a:r>
            <a:endParaRPr/>
          </a:p>
        </p:txBody>
      </p:sp>
      <p:pic>
        <p:nvPicPr>
          <p:cNvPr descr="Androide - Iconos gratis de redes sociales" id="248" name="Google Shape;24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8083" y="1506355"/>
            <a:ext cx="1222193" cy="122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450" y="5074288"/>
            <a:ext cx="1324512" cy="6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8475" y="1873875"/>
            <a:ext cx="4460825" cy="26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>
            <p:ph type="title"/>
          </p:nvPr>
        </p:nvSpPr>
        <p:spPr>
          <a:xfrm>
            <a:off x="-1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Gestión del Desarrollo</a:t>
            </a:r>
            <a:endParaRPr/>
          </a:p>
        </p:txBody>
      </p:sp>
      <p:sp>
        <p:nvSpPr>
          <p:cNvPr id="256" name="Google Shape;256;p12"/>
          <p:cNvSpPr txBox="1"/>
          <p:nvPr>
            <p:ph idx="1" type="body"/>
          </p:nvPr>
        </p:nvSpPr>
        <p:spPr>
          <a:xfrm>
            <a:off x="740225" y="1133475"/>
            <a:ext cx="10515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10000"/>
          </a:bodyPr>
          <a:lstStyle/>
          <a:p>
            <a:pPr indent="-232961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CL" sz="49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 de Módulos o Artefactos de Sistema Construidos y Nivel de Completitud (Cumplido, Pendiente, Abortado)</a:t>
            </a:r>
            <a:endParaRPr sz="4949"/>
          </a:p>
          <a:p>
            <a:pPr indent="-13081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graphicFrame>
        <p:nvGraphicFramePr>
          <p:cNvPr id="257" name="Google Shape;257;p12"/>
          <p:cNvGraphicFramePr/>
          <p:nvPr/>
        </p:nvGraphicFramePr>
        <p:xfrm>
          <a:off x="1018165" y="18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{1D516666-C657-4E98-9A2D-F230C3EF27A4}</a:tableStyleId>
              </a:tblPr>
              <a:tblGrid>
                <a:gridCol w="656500"/>
                <a:gridCol w="7200450"/>
                <a:gridCol w="2298725"/>
              </a:tblGrid>
              <a:tr h="42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F2C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MÓDULOS Y ARTEFACTOS DEL SISTEMA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F2C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F2CDED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registro </a:t>
                      </a: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Tutor y Beneficiario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SOS / Ayuda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Rápida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(alerta y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envío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ubicación)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Perfil De Usuario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Pendiente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- M. de Colecciones y Estructura Firebase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- Especificaciones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Técnicas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Software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- Diagrama Arquitectura S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istema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- 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Fuente / Repositorio GitHub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Cumplido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- Plan De Pruebas</a:t>
                      </a:r>
                      <a:r>
                        <a:rPr lang="es-CL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Cumpido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E3DB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type="title"/>
          </p:nvPr>
        </p:nvSpPr>
        <p:spPr>
          <a:xfrm>
            <a:off x="-111175" y="18250"/>
            <a:ext cx="1230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Conclusión </a:t>
            </a:r>
            <a:endParaRPr/>
          </a:p>
        </p:txBody>
      </p:sp>
      <p:sp>
        <p:nvSpPr>
          <p:cNvPr id="263" name="Google Shape;263;p14"/>
          <p:cNvSpPr txBox="1"/>
          <p:nvPr>
            <p:ph idx="1" type="body"/>
          </p:nvPr>
        </p:nvSpPr>
        <p:spPr>
          <a:xfrm>
            <a:off x="4104125" y="1343825"/>
            <a:ext cx="7883700" cy="4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2600">
                <a:latin typeface="Calibri"/>
                <a:ea typeface="Calibri"/>
                <a:cs typeface="Calibri"/>
                <a:sym typeface="Calibri"/>
              </a:rPr>
              <a:t>Apaña2App representa mucho más que un proyecto tecnológico; es una muestra de cómo la empatía y la innovación pueden unirse para cambiar vidas.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2600">
                <a:latin typeface="Calibri"/>
                <a:ea typeface="Calibri"/>
                <a:cs typeface="Calibri"/>
                <a:sym typeface="Calibri"/>
              </a:rPr>
              <a:t>Nació para acompañar, para dar voz y apoyo a quienes muchas veces no son escuchados, creando un espacio digital lleno de comprensión y humanidad.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CL" sz="2600">
                <a:latin typeface="Calibri"/>
                <a:ea typeface="Calibri"/>
                <a:cs typeface="Calibri"/>
                <a:sym typeface="Calibri"/>
              </a:rPr>
              <a:t>Con cada función, la app busca hacer sentir a cada persona que no está sola, promoviendo un mundo más inclusivo, consciente y solidario, donde la diferencia se transforme en fortaleza. 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175" y="1727531"/>
            <a:ext cx="4001626" cy="4001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El contenido generado por IA puede ser incorrecto." id="265" name="Google Shape;2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6536" y="4610259"/>
            <a:ext cx="3075464" cy="313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6E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-1" y="146529"/>
            <a:ext cx="12192000" cy="1171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Problemática por resolver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438150" y="1719586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590550" y="1840390"/>
            <a:ext cx="1793421" cy="2154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None/>
            </a:pPr>
            <a:r>
              <a:rPr lang="es-CL" sz="2000"/>
              <a:t>Las personas con TEA muchas veces no pueden expresar cómo se sienten.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59228" y="4304095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4278086" y="1719586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8196944" y="1719586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96944" y="4304095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278086" y="4304095"/>
            <a:ext cx="3635828" cy="2275114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4278086" y="1855155"/>
            <a:ext cx="2100945" cy="2024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tutores o familiares viven con la preocupación constante de no saber si su ser querido está bien.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196944" y="1719587"/>
            <a:ext cx="3635828" cy="938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Carencia de espacios digitales seguros y personalizados para el autocuidado.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11628" y="4436777"/>
            <a:ext cx="3331027" cy="8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hay una forma simple de pedir ayuda.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430486" y="4404477"/>
            <a:ext cx="3331027" cy="8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Riesgo ante emergencias sin respuesta rápida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8357507" y="4436777"/>
            <a:ext cx="3331027" cy="8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confianza para desarrollar autonomía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a y diagnósticos difíciles"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801" y="1855155"/>
            <a:ext cx="2149884" cy="20247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ones de Madre Preocupada - Gratis en SVG, PNG, GIF | IconScout"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0195" y="2056445"/>
            <a:ext cx="1372555" cy="137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5453" y="2791113"/>
            <a:ext cx="1461187" cy="1090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ones de Necesitas Ayuda - Gratis en SVG, PNG, GIF | IconScout"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5505" y="5053476"/>
            <a:ext cx="1505238" cy="1505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ones de Alerta De Emergencia - Gratis en SVG, PNG, GIF | IconScout" id="115" name="Google Shape;11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6529" y="5207752"/>
            <a:ext cx="1338942" cy="1338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ones de Falta De Confianza - Gratis en SVG, PNG, GIF | IconScout" id="116" name="Google Shape;11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29148" y="5291513"/>
            <a:ext cx="1171419" cy="1171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117" name="Google Shape;1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0414" y="93484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118" name="Google Shape;11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9089267" y="35248"/>
            <a:ext cx="1511300" cy="1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0" y="18250"/>
            <a:ext cx="121920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Solución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438150" y="3061501"/>
            <a:ext cx="3635700" cy="17160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438150" y="4938675"/>
            <a:ext cx="3635700" cy="17160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678377" y="1184325"/>
            <a:ext cx="3075600" cy="26313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285575" y="3069475"/>
            <a:ext cx="4240500" cy="1716000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278150" y="4975400"/>
            <a:ext cx="4248000" cy="17160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8678375" y="4023525"/>
            <a:ext cx="3075600" cy="2631300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95450" y="3264602"/>
            <a:ext cx="18795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Registrar los estados de ánimo.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8829525" y="4123500"/>
            <a:ext cx="2816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legal y educativa.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503813" y="3262350"/>
            <a:ext cx="2045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Botón de alerta de emergencia.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4431800" y="5201100"/>
            <a:ext cx="2513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Monitorear alertas y acompañar al beneficiario.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545950" y="5113775"/>
            <a:ext cx="1637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Espacio de notas personales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678375" y="1495050"/>
            <a:ext cx="3075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Sección de relajación.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tabla, pastel, pequeño, sostener&#10;&#10;El contenido generado por IA puede ser incorrecto."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872" y="2017972"/>
            <a:ext cx="1637701" cy="1637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Ánimo - Iconos gratis de emoticonos"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41" y="3264602"/>
            <a:ext cx="1513032" cy="151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138" name="Google Shape;13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4184" y="3023341"/>
            <a:ext cx="1792320" cy="1792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s - Iconos gratis de interfaz" id="139" name="Google Shape;13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3754" y="5089238"/>
            <a:ext cx="1314216" cy="1314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rta - Iconos gratis de seguridad" id="140" name="Google Shape;14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1422" y="4989840"/>
            <a:ext cx="1513032" cy="151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ones de Informacion Legal - Gratis en SVG, PNG, GIF | IconScout" id="141" name="Google Shape;14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75476" y="5106555"/>
            <a:ext cx="2312669" cy="138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El contenido generado por IA puede ser incorrecto." id="142" name="Google Shape;14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94075" y="-984750"/>
            <a:ext cx="3075474" cy="30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438275" y="1184325"/>
            <a:ext cx="7888200" cy="17160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>
            <p:ph idx="1" type="body"/>
          </p:nvPr>
        </p:nvSpPr>
        <p:spPr>
          <a:xfrm>
            <a:off x="753150" y="1332550"/>
            <a:ext cx="57810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Aplicación de apoyo y bienestar para personas del 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trastorno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del espectro autista.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A partir de los 12 años.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5587" y="1352200"/>
            <a:ext cx="1998552" cy="13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598225" y="1473525"/>
            <a:ext cx="3477300" cy="49338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>
            <p:ph type="title"/>
          </p:nvPr>
        </p:nvSpPr>
        <p:spPr>
          <a:xfrm>
            <a:off x="0" y="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Objetivo del Proyecto</a:t>
            </a:r>
            <a:endParaRPr/>
          </a:p>
        </p:txBody>
      </p:sp>
      <p:pic>
        <p:nvPicPr>
          <p:cNvPr descr="Interfaz de usuario gráfica&#10;&#10;El contenido generado por IA puede ser incorrecto."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6536" y="-906541"/>
            <a:ext cx="3075464" cy="313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4321275" y="1473600"/>
            <a:ext cx="3477300" cy="49338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044300" y="1524150"/>
            <a:ext cx="3477300" cy="4933800"/>
          </a:xfrm>
          <a:prstGeom prst="roundRect">
            <a:avLst>
              <a:gd fmla="val 16667" name="adj"/>
            </a:avLst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559925" y="1726150"/>
            <a:ext cx="3000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las evidencias grupales e individuales.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836875" y="1726150"/>
            <a:ext cx="3000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 un producto funcional siguiendo la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8044300" y="1615475"/>
            <a:ext cx="34773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una herramienta inclusiva que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aporte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valor social.</a:t>
            </a:r>
            <a:endParaRPr/>
          </a:p>
        </p:txBody>
      </p:sp>
      <p:pic>
        <p:nvPicPr>
          <p:cNvPr id="158" name="Google Shape;15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50" y="3308950"/>
            <a:ext cx="3477299" cy="21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836900" y="5418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Buenas prácticas.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8119900" y="5205600"/>
            <a:ext cx="3371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Bienestar y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autonomía.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97" y="3289200"/>
            <a:ext cx="1519330" cy="1403701"/>
          </a:xfrm>
          <a:prstGeom prst="rect">
            <a:avLst/>
          </a:prstGeom>
          <a:solidFill>
            <a:srgbClr val="E3DBEC"/>
          </a:solidFill>
          <a:ln cap="flat" cmpd="sng" w="19050">
            <a:solidFill>
              <a:srgbClr val="082836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2" name="Google Shape;162;p4"/>
          <p:cNvSpPr txBox="1"/>
          <p:nvPr/>
        </p:nvSpPr>
        <p:spPr>
          <a:xfrm>
            <a:off x="4559925" y="4979525"/>
            <a:ext cx="30756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colaborativo y etapas del proceso.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0503" y="3057863"/>
            <a:ext cx="1745221" cy="21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6E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c5a3e888b_0_8"/>
          <p:cNvSpPr/>
          <p:nvPr/>
        </p:nvSpPr>
        <p:spPr>
          <a:xfrm>
            <a:off x="346750" y="425725"/>
            <a:ext cx="11560800" cy="2795700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8c5a3e888b_0_8"/>
          <p:cNvSpPr/>
          <p:nvPr/>
        </p:nvSpPr>
        <p:spPr>
          <a:xfrm>
            <a:off x="346750" y="3730450"/>
            <a:ext cx="11560800" cy="2795700"/>
          </a:xfrm>
          <a:prstGeom prst="roundRect">
            <a:avLst>
              <a:gd fmla="val 16667" name="adj"/>
            </a:avLst>
          </a:prstGeom>
          <a:solidFill>
            <a:srgbClr val="FEECF3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8c5a3e888b_0_8"/>
          <p:cNvSpPr txBox="1"/>
          <p:nvPr/>
        </p:nvSpPr>
        <p:spPr>
          <a:xfrm>
            <a:off x="573425" y="4121650"/>
            <a:ext cx="2268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endParaRPr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2" name="Google Shape;172;g38c5a3e888b_0_8"/>
          <p:cNvSpPr txBox="1"/>
          <p:nvPr>
            <p:ph type="title"/>
          </p:nvPr>
        </p:nvSpPr>
        <p:spPr>
          <a:xfrm>
            <a:off x="346750" y="684500"/>
            <a:ext cx="24948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Misión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8c5a3e888b_0_8"/>
          <p:cNvSpPr txBox="1"/>
          <p:nvPr/>
        </p:nvSpPr>
        <p:spPr>
          <a:xfrm>
            <a:off x="2841425" y="579875"/>
            <a:ext cx="87993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Brindar a personas neurodivergentes una herramienta digital accesible y empática que promueva su autonomía, bienestar y conexión con sus tutores en tiempo real.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4" name="Google Shape;174;g38c5a3e888b_0_8"/>
          <p:cNvSpPr txBox="1"/>
          <p:nvPr/>
        </p:nvSpPr>
        <p:spPr>
          <a:xfrm>
            <a:off x="2841425" y="3904800"/>
            <a:ext cx="84135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una aplicación referente en inclusión digital y bienestar emocional, impulsando la independencia y calidad de vida de las personas neurodivergentes.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38c5a3e888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2583">
            <a:off x="10030275" y="4639325"/>
            <a:ext cx="2131900" cy="21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8c5a3e888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375" y="1556125"/>
            <a:ext cx="2174325" cy="2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0" y="1825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Alcances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z de usuario gráfica&#10;&#10;El contenido generado por IA puede ser incorrecto."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036" y="4667922"/>
            <a:ext cx="3075464" cy="313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347350" y="1343832"/>
            <a:ext cx="3635700" cy="52770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215825" y="1328082"/>
            <a:ext cx="3635700" cy="52770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8017250" y="1343826"/>
            <a:ext cx="3635700" cy="42048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4500150" y="1458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no hace:</a:t>
            </a:r>
            <a:endParaRPr b="1"/>
          </a:p>
        </p:txBody>
      </p:sp>
      <p:sp>
        <p:nvSpPr>
          <p:cNvPr id="187" name="Google Shape;187;p5"/>
          <p:cNvSpPr txBox="1"/>
          <p:nvPr/>
        </p:nvSpPr>
        <p:spPr>
          <a:xfrm>
            <a:off x="8231725" y="1458525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alcances futuros:</a:t>
            </a: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/>
          </a:p>
        </p:txBody>
      </p:sp>
      <p:sp>
        <p:nvSpPr>
          <p:cNvPr id="188" name="Google Shape;188;p5"/>
          <p:cNvSpPr txBox="1"/>
          <p:nvPr/>
        </p:nvSpPr>
        <p:spPr>
          <a:xfrm>
            <a:off x="665200" y="1458525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hace el sistema: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47350" y="2149700"/>
            <a:ext cx="35229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 y visualiza emociones.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 al beneficiario y tutor.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Notas personales.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legal sobre derechos y leyes.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Promueve la autonomía y la confianza.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8084300" y="2437425"/>
            <a:ext cx="352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Usar Machine Learning para detectar emociones negativas y alertar al tutor.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Recomendar ONGs, fundaciones y terapias online.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4182300" y="2127325"/>
            <a:ext cx="36357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reemplaza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profesionales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realiza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diagnósticos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sustituye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acompañamiento directo del tutor.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comparte datos sin consentimiento.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0" y="18249"/>
            <a:ext cx="121920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Procesos de negocio</a:t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385475" y="1562225"/>
            <a:ext cx="5518200" cy="50586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6395375" y="1562225"/>
            <a:ext cx="5407800" cy="5058600"/>
          </a:xfrm>
          <a:prstGeom prst="roundRect">
            <a:avLst>
              <a:gd fmla="val 16667" name="adj"/>
            </a:avLst>
          </a:prstGeom>
          <a:solidFill>
            <a:srgbClr val="F2F2FC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>
            <p:ph idx="1" type="body"/>
          </p:nvPr>
        </p:nvSpPr>
        <p:spPr>
          <a:xfrm>
            <a:off x="480650" y="2498075"/>
            <a:ext cx="52539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s-CL" sz="2105">
                <a:latin typeface="Calibri"/>
                <a:ea typeface="Calibri"/>
                <a:cs typeface="Calibri"/>
                <a:sym typeface="Calibri"/>
              </a:rPr>
              <a:t>Permite que el beneficiario envíe una alerta inmediata al tutor en caso de emergencia.</a:t>
            </a:r>
            <a:endParaRPr sz="210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s-CL" sz="2105">
                <a:latin typeface="Calibri"/>
                <a:ea typeface="Calibri"/>
                <a:cs typeface="Calibri"/>
                <a:sym typeface="Calibri"/>
              </a:rPr>
              <a:t>Al presionar “ENVIAR SOS”, se registra la ubicación GPS y se envía una notificación push en tiempo real.</a:t>
            </a:r>
            <a:endParaRPr sz="210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None/>
            </a:pPr>
            <a:r>
              <a:rPr b="1" lang="es-CL" sz="2105">
                <a:latin typeface="Calibri"/>
                <a:ea typeface="Calibri"/>
                <a:cs typeface="Calibri"/>
                <a:sym typeface="Calibri"/>
              </a:rPr>
              <a:t>Objetivo:</a:t>
            </a:r>
            <a:r>
              <a:rPr lang="es-CL" sz="2105">
                <a:latin typeface="Calibri"/>
                <a:ea typeface="Calibri"/>
                <a:cs typeface="Calibri"/>
                <a:sym typeface="Calibri"/>
              </a:rPr>
              <a:t> garantizar una respuesta rápida y segura ante una situación de riesgo.</a:t>
            </a:r>
            <a:endParaRPr sz="210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2"/>
              <a:buNone/>
            </a:pPr>
            <a:r>
              <a:rPr b="1" lang="es-CL" sz="2105">
                <a:latin typeface="Calibri"/>
                <a:ea typeface="Calibri"/>
                <a:cs typeface="Calibri"/>
                <a:sym typeface="Calibri"/>
              </a:rPr>
              <a:t>Resultado esperado:</a:t>
            </a:r>
            <a:r>
              <a:rPr lang="es-CL" sz="2105">
                <a:latin typeface="Calibri"/>
                <a:ea typeface="Calibri"/>
                <a:cs typeface="Calibri"/>
                <a:sym typeface="Calibri"/>
              </a:rPr>
              <a:t> el tutor recibe la alerta con la ubicación exacta y puede actuar desde su aplicación.</a:t>
            </a:r>
            <a:endParaRPr sz="304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 txBox="1"/>
          <p:nvPr>
            <p:ph idx="1" type="body"/>
          </p:nvPr>
        </p:nvSpPr>
        <p:spPr>
          <a:xfrm>
            <a:off x="6687275" y="1760650"/>
            <a:ext cx="4824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3"/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Vinculación entre Beneficiario y Tutor.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>
            <p:ph idx="1" type="body"/>
          </p:nvPr>
        </p:nvSpPr>
        <p:spPr>
          <a:xfrm>
            <a:off x="695700" y="1760650"/>
            <a:ext cx="4984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b="1" lang="es-CL" sz="9762">
                <a:latin typeface="Calibri"/>
                <a:ea typeface="Calibri"/>
                <a:cs typeface="Calibri"/>
                <a:sym typeface="Calibri"/>
              </a:rPr>
              <a:t>Envío de Alerta de Emergencia </a:t>
            </a:r>
            <a:r>
              <a:rPr b="1" lang="es-CL" sz="9762">
                <a:latin typeface="Calibri"/>
                <a:ea typeface="Calibri"/>
                <a:cs typeface="Calibri"/>
                <a:sym typeface="Calibri"/>
              </a:rPr>
              <a:t>(SOS).</a:t>
            </a:r>
            <a:endParaRPr b="1" sz="9762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6218"/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 txBox="1"/>
          <p:nvPr>
            <p:ph idx="1" type="body"/>
          </p:nvPr>
        </p:nvSpPr>
        <p:spPr>
          <a:xfrm>
            <a:off x="6610450" y="2636350"/>
            <a:ext cx="5327700" cy="3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4"/>
              <a:buNone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Permite conectar de forma segura al beneficiario con su tutor ingresando un correo o código validado en Firebase.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100">
                <a:latin typeface="Calibri"/>
                <a:ea typeface="Calibri"/>
                <a:cs typeface="Calibri"/>
                <a:sym typeface="Calibri"/>
              </a:rPr>
              <a:t>Objetivo:</a:t>
            </a: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 asegurar una relación digital confiable que facilite la comunicación y envío de alertas.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4"/>
              <a:buNone/>
            </a:pPr>
            <a:r>
              <a:rPr b="1" lang="es-CL" sz="2100">
                <a:latin typeface="Calibri"/>
                <a:ea typeface="Calibri"/>
                <a:cs typeface="Calibri"/>
                <a:sym typeface="Calibri"/>
              </a:rPr>
              <a:t>Resultado esperado:</a:t>
            </a: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 el tutor queda vinculado y habilitado para recibir notificaciones en tiempo real.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550" y="18250"/>
            <a:ext cx="1543800" cy="1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43300" y="18250"/>
            <a:ext cx="1543800" cy="1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150" y="5318800"/>
            <a:ext cx="1409524" cy="14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9500" y="5526925"/>
            <a:ext cx="1266150" cy="12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0" y="1825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Backlog Sprint 1</a:t>
            </a:r>
            <a:endParaRPr/>
          </a:p>
        </p:txBody>
      </p:sp>
      <p:sp>
        <p:nvSpPr>
          <p:cNvPr id="212" name="Google Shape;21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</a:t>
            </a:r>
            <a:endParaRPr/>
          </a:p>
        </p:txBody>
      </p:sp>
      <p:pic>
        <p:nvPicPr>
          <p:cNvPr descr="Interfaz de usuario gráfica&#10;&#10;El contenido generado por IA puede ser incorrecto." id="213" name="Google Shape;2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6536" y="4610259"/>
            <a:ext cx="3075464" cy="313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00" y="1032150"/>
            <a:ext cx="11604600" cy="479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F7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CL">
                <a:latin typeface="Calibri"/>
                <a:ea typeface="Calibri"/>
                <a:cs typeface="Calibri"/>
                <a:sym typeface="Calibri"/>
              </a:rPr>
              <a:t>Backlog  Sprint 2</a:t>
            </a:r>
            <a:endParaRPr/>
          </a:p>
        </p:txBody>
      </p:sp>
      <p:pic>
        <p:nvPicPr>
          <p:cNvPr id="220" name="Google Shape;22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6238"/>
            <a:ext cx="11887199" cy="339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2025-10-11T13:05:06Z</dcterms:created>
  <dc:creator>Natalia Melgarejo Almonaci</dc:creator>
</cp:coreProperties>
</file>